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940300" cy="5041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1041400"/>
            <a:ext cx="0" cy="4318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511300"/>
            <a:ext cx="0" cy="508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968500"/>
            <a:ext cx="0" cy="508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2057400"/>
            <a:ext cx="0" cy="34417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1041400"/>
            <a:ext cx="0" cy="1511299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755900"/>
            <a:ext cx="0" cy="1778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895600" y="3136900"/>
            <a:ext cx="0" cy="8255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895600" y="4165600"/>
            <a:ext cx="0" cy="1028699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895600" y="5397500"/>
            <a:ext cx="0" cy="1016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4559300" y="1041400"/>
            <a:ext cx="0" cy="44577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800100" y="508000"/>
            <a:ext cx="889000" cy="533400"/>
          </a:xfrm>
          <a:prstGeom prst="rect"/>
          <a:solidFill>
            <a:srgbClr val="FFFFCF"/>
          </a:solidFill>
          <a:ln w="12700">
            <a:prstDash val="solid"/>
          </a:ln>
        </p:spPr>
        <p:style>
          <a:lnRef idx="1">
            <a:srgbClr val="A80036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4" name=""/>
          <p:cNvSpPr/>
          <p:nvPr/>
        </p:nvSpPr>
        <p:spPr>
          <a:xfrm>
            <a:off x="2413000" y="508000"/>
            <a:ext cx="965200" cy="533400"/>
          </a:xfrm>
          <a:prstGeom prst="rect"/>
          <a:solidFill>
            <a:srgbClr val="FFFFCF"/>
          </a:solidFill>
          <a:ln w="12700">
            <a:prstDash val="solid"/>
          </a:ln>
        </p:spPr>
        <p:style>
          <a:lnRef idx="1">
            <a:srgbClr val="A80036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5" name=""/>
          <p:cNvSpPr/>
          <p:nvPr/>
        </p:nvSpPr>
        <p:spPr>
          <a:xfrm>
            <a:off x="3975100" y="508000"/>
            <a:ext cx="1168400" cy="533400"/>
          </a:xfrm>
          <a:prstGeom prst="rect"/>
          <a:solidFill>
            <a:srgbClr val="FFFFCF"/>
          </a:solidFill>
          <a:ln w="12700">
            <a:prstDash val="solid"/>
          </a:ln>
        </p:spPr>
        <p:style>
          <a:lnRef idx="1">
            <a:srgbClr val="A80036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6" name=""/>
          <p:cNvSpPr/>
          <p:nvPr/>
        </p:nvSpPr>
        <p:spPr>
          <a:xfrm>
            <a:off x="731342" y="10795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latin typeface="Nimbus Sans"/>
              </a:rPr>
              <a:t>Hit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622300" y="1320800"/>
            <a:ext cx="615950" cy="0"/>
          </a:xfrm>
          <a:prstGeom prst="line"/>
          <a:ln w="25400">
            <a:prstDash val="solid"/>
            <a:tailEnd type="arrow" w="lg" len="lg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713079" y="1492250"/>
            <a:ext cx="1063040" cy="546100"/>
          </a:xfrm>
          <a:prstGeom prst="rect"/>
          <a:solidFill>
            <a:srgbClr val="FFFFCF"/>
          </a:solidFill>
          <a:ln w="38100" cmpd="dbl">
            <a:prstDash val="solid"/>
          </a:ln>
        </p:spPr>
        <p:style>
          <a:lnRef idx="1">
            <a:srgbClr val="A80036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9" name=""/>
          <p:cNvSpPr/>
          <p:nvPr/>
        </p:nvSpPr>
        <p:spPr>
          <a:xfrm>
            <a:off x="1631416" y="20955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0" name=""/>
          <p:cNvCxnSpPr/>
          <p:nvPr/>
        </p:nvCxnSpPr>
        <p:spPr>
          <a:xfrm>
            <a:off x="1250950" y="2343150"/>
            <a:ext cx="1638300" cy="0"/>
          </a:xfrm>
          <a:prstGeom prst="line"/>
          <a:ln w="38100" cmpd="dbl">
            <a:prstDash val="solid"/>
            <a:tailEnd type="arrow" w="lg" len="med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2238502" y="2495550"/>
            <a:ext cx="1314196" cy="317500"/>
          </a:xfrm>
          <a:prstGeom prst="rect"/>
          <a:solidFill>
            <a:srgbClr val="FFFFCF"/>
          </a:solidFill>
          <a:ln w="12700">
            <a:prstDash val="solid"/>
          </a:ln>
        </p:spPr>
        <p:style>
          <a:lnRef idx="1">
            <a:srgbClr val="A80036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2" name=""/>
          <p:cNvSpPr/>
          <p:nvPr/>
        </p:nvSpPr>
        <p:spPr>
          <a:xfrm>
            <a:off x="2264562" y="2876550"/>
            <a:ext cx="2745587" cy="18796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2895600" y="2876550"/>
            <a:ext cx="0" cy="5715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895600" y="3136900"/>
            <a:ext cx="0" cy="78105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4559300" y="2876550"/>
            <a:ext cx="0" cy="10414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3390468" y="31750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7" name=""/>
          <p:cNvCxnSpPr/>
          <p:nvPr/>
        </p:nvCxnSpPr>
        <p:spPr>
          <a:xfrm>
            <a:off x="2901950" y="3409950"/>
            <a:ext cx="16510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304971" y="35433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9" name=""/>
          <p:cNvCxnSpPr/>
          <p:nvPr/>
        </p:nvCxnSpPr>
        <p:spPr>
          <a:xfrm flipH="1">
            <a:off x="2901950" y="3778250"/>
            <a:ext cx="1651000" cy="0"/>
          </a:xfrm>
          <a:prstGeom prst="line"/>
          <a:ln w="12700">
            <a:prstDash val="solid"/>
            <a:tailEnd type="arrow" w="lg" len="lg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30" name=""/>
          <p:cNvCxnSpPr/>
          <p:nvPr/>
        </p:nvCxnSpPr>
        <p:spPr>
          <a:xfrm>
            <a:off x="2895600" y="3905250"/>
            <a:ext cx="0" cy="5715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895600" y="4165600"/>
            <a:ext cx="0" cy="60325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4559300" y="3905250"/>
            <a:ext cx="0" cy="863600"/>
          </a:xfrm>
          <a:prstGeom prst="line"/>
          <a:ln w="12700">
            <a:prstDash val="dash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2309012" y="4203700"/>
            <a:ext cx="567537" cy="49275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 i="1">
                <a:solidFill>
                  <a:srgbClr val="000000">
                    <a:alpha val="50196"/>
                  </a:srgbClr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 i="1">
                <a:solidFill>
                  <a:srgbClr val="000000">
                    <a:alpha val="50196"/>
                  </a:srgbClr>
                </a:solidFill>
                <a:latin typeface="Nimbus Sans"/>
              </a:rPr>
              <a:t>cache</a:t>
            </a:r>
          </a:p>
        </p:txBody>
      </p:sp>
      <p:sp>
        <p:nvSpPr>
          <p:cNvPr id="34" name=""/>
          <p:cNvSpPr/>
          <p:nvPr/>
        </p:nvSpPr>
        <p:spPr>
          <a:xfrm>
            <a:off x="2901950" y="4189730"/>
            <a:ext cx="622300" cy="444500"/>
          </a:xfrm>
          <a:custGeom>
            <a:pathLst>
              <a:path w="622300" h="444500">
                <a:moveTo>
                  <a:pt x="0" y="0"/>
                </a:moveTo>
                <a:cubicBezTo>
                  <a:pt x="343686" y="0"/>
                  <a:pt x="622300" y="99504"/>
                  <a:pt x="622300" y="222250"/>
                </a:cubicBezTo>
                <a:cubicBezTo>
                  <a:pt x="622300" y="344995"/>
                  <a:pt x="343686" y="444500"/>
                  <a:pt x="0" y="444500"/>
                </a:cubicBezTo>
              </a:path>
            </a:pathLst>
          </a:custGeom>
          <a:noFill/>
          <a:ln w="12700">
            <a:prstDash val="solid"/>
            <a:tailEnd type="arrow" w="lg" len="lg"/>
          </a:ln>
        </p:spPr>
        <p:style>
          <a:lnRef idx="1">
            <a:srgbClr val="D3809A"/>
          </a:lnRef>
          <a:fillRef idx="0"/>
          <a:effectRef idx="0"/>
          <a:fontRef idx="none"/>
        </p:style>
      </p:sp>
      <p:cxnSp>
        <p:nvCxnSpPr>
          <p:cNvPr id="35" name=""/>
          <p:cNvCxnSpPr/>
          <p:nvPr/>
        </p:nvCxnSpPr>
        <p:spPr>
          <a:xfrm>
            <a:off x="2264562" y="3905250"/>
            <a:ext cx="274558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6" name=""/>
          <p:cNvSpPr/>
          <p:nvPr/>
        </p:nvSpPr>
        <p:spPr>
          <a:xfrm>
            <a:off x="2270912" y="28829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C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2270912" y="28829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A80036"/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2309012" y="29210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Alt#1</a:t>
            </a:r>
          </a:p>
        </p:txBody>
      </p:sp>
      <p:sp>
        <p:nvSpPr>
          <p:cNvPr id="39" name=""/>
          <p:cNvSpPr/>
          <p:nvPr/>
        </p:nvSpPr>
        <p:spPr>
          <a:xfrm>
            <a:off x="2759227" y="2921000"/>
            <a:ext cx="1041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miss</a:t>
            </a:r>
          </a:p>
        </p:txBody>
      </p:sp>
      <p:sp>
        <p:nvSpPr>
          <p:cNvPr id="40" name=""/>
          <p:cNvSpPr/>
          <p:nvPr/>
        </p:nvSpPr>
        <p:spPr>
          <a:xfrm>
            <a:off x="2270912" y="39116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C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1" name=""/>
          <p:cNvSpPr/>
          <p:nvPr/>
        </p:nvSpPr>
        <p:spPr>
          <a:xfrm>
            <a:off x="2270912" y="39116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A80036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2309012" y="39497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Alt#2</a:t>
            </a:r>
          </a:p>
        </p:txBody>
      </p:sp>
      <p:sp>
        <p:nvSpPr>
          <p:cNvPr id="43" name=""/>
          <p:cNvSpPr/>
          <p:nvPr/>
        </p:nvSpPr>
        <p:spPr>
          <a:xfrm>
            <a:off x="2759227" y="3949700"/>
            <a:ext cx="838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hit</a:t>
            </a:r>
          </a:p>
        </p:txBody>
      </p:sp>
      <p:sp>
        <p:nvSpPr>
          <p:cNvPr id="44" name=""/>
          <p:cNvSpPr/>
          <p:nvPr/>
        </p:nvSpPr>
        <p:spPr>
          <a:xfrm>
            <a:off x="1845335" y="48006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45" name=""/>
          <p:cNvCxnSpPr/>
          <p:nvPr/>
        </p:nvCxnSpPr>
        <p:spPr>
          <a:xfrm flipH="1">
            <a:off x="1250950" y="5048250"/>
            <a:ext cx="1638300" cy="0"/>
          </a:xfrm>
          <a:prstGeom prst="line"/>
          <a:ln w="38100" cmpd="dbl">
            <a:prstDash val="solid"/>
            <a:tailEnd type="arrow" w="lg" len="med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2541219" y="5181600"/>
            <a:ext cx="759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All done</a:t>
            </a:r>
          </a:p>
        </p:txBody>
      </p:sp>
      <p:cxnSp>
        <p:nvCxnSpPr>
          <p:cNvPr id="47" name=""/>
          <p:cNvCxnSpPr/>
          <p:nvPr/>
        </p:nvCxnSpPr>
        <p:spPr>
          <a:xfrm>
            <a:off x="685800" y="5295900"/>
            <a:ext cx="1842719" cy="0"/>
          </a:xfrm>
          <a:prstGeom prst="line"/>
          <a:ln w="12700">
            <a:prstDash val="dot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  <p:cxnSp>
        <p:nvCxnSpPr>
          <p:cNvPr id="48" name=""/>
          <p:cNvCxnSpPr/>
          <p:nvPr/>
        </p:nvCxnSpPr>
        <p:spPr>
          <a:xfrm>
            <a:off x="3313480" y="5295900"/>
            <a:ext cx="1842719" cy="0"/>
          </a:xfrm>
          <a:prstGeom prst="line"/>
          <a:ln w="12700">
            <a:prstDash val="dot"/>
          </a:ln>
        </p:spPr>
        <p:style>
          <a:lnRef idx="1">
            <a:srgbClr val="A80036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